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9"/>
  </p:notesMasterIdLst>
  <p:handoutMasterIdLst>
    <p:handoutMasterId r:id="rId20"/>
  </p:handoutMasterIdLst>
  <p:sldIdLst>
    <p:sldId id="256" r:id="rId2"/>
    <p:sldId id="257" r:id="rId3"/>
    <p:sldId id="258" r:id="rId4"/>
    <p:sldId id="259" r:id="rId5"/>
    <p:sldId id="261" r:id="rId6"/>
    <p:sldId id="263" r:id="rId7"/>
    <p:sldId id="262" r:id="rId8"/>
    <p:sldId id="264" r:id="rId9"/>
    <p:sldId id="265" r:id="rId10"/>
    <p:sldId id="266" r:id="rId11"/>
    <p:sldId id="268" r:id="rId12"/>
    <p:sldId id="269" r:id="rId13"/>
    <p:sldId id="270" r:id="rId14"/>
    <p:sldId id="267" r:id="rId15"/>
    <p:sldId id="272" r:id="rId16"/>
    <p:sldId id="273" r:id="rId17"/>
    <p:sldId id="274" r:id="rId18"/>
  </p:sldIdLst>
  <p:sldSz cx="9144000" cy="6858000" type="screen4x3"/>
  <p:notesSz cx="6797675" cy="99282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3272" autoAdjust="0"/>
  </p:normalViewPr>
  <p:slideViewPr>
    <p:cSldViewPr>
      <p:cViewPr varScale="1">
        <p:scale>
          <a:sx n="90" d="100"/>
          <a:sy n="90" d="100"/>
        </p:scale>
        <p:origin x="-594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6D3EEAA-E574-4ECF-9E07-4E0220322F26}" type="datetimeFigureOut">
              <a:rPr lang="en-GB" smtClean="0"/>
              <a:t>30/07/2015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ADEA4A-F73B-4759-8D7E-2DA900B414FF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7722665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15A21E0-D4A8-483F-B0B2-10B4A62114E7}" type="datetimeFigureOut">
              <a:rPr lang="en-GB" smtClean="0"/>
              <a:t>30/07/2015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17575" y="744538"/>
            <a:ext cx="4962525" cy="37226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768" y="4715907"/>
            <a:ext cx="5438140" cy="446770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0443" y="9430091"/>
            <a:ext cx="2945659" cy="49641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F392A3A-134D-4F18-A850-4A240598C83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8209489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92A3A-134D-4F18-A850-4A240598C83A}" type="slidenum">
              <a:rPr lang="en-GB" smtClean="0"/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31486800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Tx/>
              <a:buNone/>
            </a:pPr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92A3A-134D-4F18-A850-4A240598C83A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1954624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92A3A-134D-4F18-A850-4A240598C83A}" type="slidenum">
              <a:rPr lang="en-GB" smtClean="0"/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096535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92A3A-134D-4F18-A850-4A240598C83A}" type="slidenum">
              <a:rPr lang="en-GB" smtClean="0"/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68988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92A3A-134D-4F18-A850-4A240598C83A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25065714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92A3A-134D-4F18-A850-4A240598C83A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64863574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92A3A-134D-4F18-A850-4A240598C83A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3418826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92A3A-134D-4F18-A850-4A240598C83A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04933554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92A3A-134D-4F18-A850-4A240598C83A}" type="slidenum">
              <a:rPr lang="en-GB" smtClean="0"/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79458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92A3A-134D-4F18-A850-4A240598C83A}" type="slidenum">
              <a:rPr lang="en-GB" smtClean="0"/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6536239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b="0" i="0" u="none" kern="1200" baseline="0" dirty="0" smtClean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92A3A-134D-4F18-A850-4A240598C83A}" type="slidenum">
              <a:rPr lang="en-GB" smtClean="0"/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760010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sz="11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92A3A-134D-4F18-A850-4A240598C83A}" type="slidenum">
              <a:rPr lang="en-GB" smtClean="0"/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727622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100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92A3A-134D-4F18-A850-4A240598C83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3930186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92A3A-134D-4F18-A850-4A240598C83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33171698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92A3A-134D-4F18-A850-4A240598C83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38432675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92A3A-134D-4F18-A850-4A240598C83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5383757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F392A3A-134D-4F18-A850-4A240598C83A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86648197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6C81D2A3-61F9-4100-9176-1E55440059ED}" type="datetimeFigureOut">
              <a:rPr lang="en-GB" smtClean="0"/>
              <a:t>30/07/2015</a:t>
            </a:fld>
            <a:endParaRPr lang="en-GB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C774E97-F346-484C-ADAC-88037E0B0BB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1D2A3-61F9-4100-9176-1E55440059ED}" type="datetimeFigureOut">
              <a:rPr lang="en-GB" smtClean="0"/>
              <a:t>30/07/2015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774E97-F346-484C-ADAC-88037E0B0BB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1D2A3-61F9-4100-9176-1E55440059ED}" type="datetimeFigureOut">
              <a:rPr lang="en-GB" smtClean="0"/>
              <a:t>30/07/2015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774E97-F346-484C-ADAC-88037E0B0BB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1D2A3-61F9-4100-9176-1E55440059ED}" type="datetimeFigureOut">
              <a:rPr lang="en-GB" smtClean="0"/>
              <a:t>30/07/2015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774E97-F346-484C-ADAC-88037E0B0BB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1D2A3-61F9-4100-9176-1E55440059ED}" type="datetimeFigureOut">
              <a:rPr lang="en-GB" smtClean="0"/>
              <a:t>30/07/2015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774E97-F346-484C-ADAC-88037E0B0BB3}" type="slidenum">
              <a:rPr lang="en-GB" smtClean="0"/>
              <a:t>‹#›</a:t>
            </a:fld>
            <a:endParaRPr lang="en-GB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1D2A3-61F9-4100-9176-1E55440059ED}" type="datetimeFigureOut">
              <a:rPr lang="en-GB" smtClean="0"/>
              <a:t>30/07/2015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774E97-F346-484C-ADAC-88037E0B0BB3}" type="slidenum">
              <a:rPr lang="en-GB" smtClean="0"/>
              <a:t>‹#›</a:t>
            </a:fld>
            <a:endParaRPr lang="en-GB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1D2A3-61F9-4100-9176-1E55440059ED}" type="datetimeFigureOut">
              <a:rPr lang="en-GB" smtClean="0"/>
              <a:t>30/07/2015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774E97-F346-484C-ADAC-88037E0B0BB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1D2A3-61F9-4100-9176-1E55440059ED}" type="datetimeFigureOut">
              <a:rPr lang="en-GB" smtClean="0"/>
              <a:t>30/07/2015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774E97-F346-484C-ADAC-88037E0B0BB3}" type="slidenum">
              <a:rPr lang="en-GB" smtClean="0"/>
              <a:t>‹#›</a:t>
            </a:fld>
            <a:endParaRPr lang="en-GB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6C81D2A3-61F9-4100-9176-1E55440059ED}" type="datetimeFigureOut">
              <a:rPr lang="en-GB" smtClean="0"/>
              <a:t>30/07/2015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774E97-F346-484C-ADAC-88037E0B0BB3}" type="slidenum">
              <a:rPr lang="en-GB" smtClean="0"/>
              <a:t>‹#›</a:t>
            </a:fld>
            <a:endParaRPr lang="en-GB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6C81D2A3-61F9-4100-9176-1E55440059ED}" type="datetimeFigureOut">
              <a:rPr lang="en-GB" smtClean="0"/>
              <a:t>30/07/2015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9C774E97-F346-484C-ADAC-88037E0B0BB3}" type="slidenum">
              <a:rPr lang="en-GB" smtClean="0"/>
              <a:t>‹#›</a:t>
            </a:fld>
            <a:endParaRPr lang="en-GB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6C81D2A3-61F9-4100-9176-1E55440059ED}" type="datetimeFigureOut">
              <a:rPr lang="en-GB" smtClean="0"/>
              <a:t>30/07/2015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9C774E97-F346-484C-ADAC-88037E0B0BB3}" type="slidenum">
              <a:rPr lang="en-GB" smtClean="0"/>
              <a:t>‹#›</a:t>
            </a:fld>
            <a:endParaRPr lang="en-GB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6C81D2A3-61F9-4100-9176-1E55440059ED}" type="datetimeFigureOut">
              <a:rPr lang="en-GB" smtClean="0"/>
              <a:t>30/07/2015</a:t>
            </a:fld>
            <a:endParaRPr lang="en-GB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GB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C774E97-F346-484C-ADAC-88037E0B0BB3}" type="slidenum">
              <a:rPr lang="en-GB" smtClean="0"/>
              <a:t>‹#›</a:t>
            </a:fld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mailto:libby.mcveigh@fairtrials.net" TargetMode="Externa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1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png"/><Relationship Id="rId3" Type="http://schemas.openxmlformats.org/officeDocument/2006/relationships/image" Target="../media/image5.jpg"/><Relationship Id="rId7" Type="http://schemas.openxmlformats.org/officeDocument/2006/relationships/image" Target="../media/image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png"/><Relationship Id="rId4" Type="http://schemas.openxmlformats.org/officeDocument/2006/relationships/image" Target="../media/image4.png"/><Relationship Id="rId9" Type="http://schemas.openxmlformats.org/officeDocument/2006/relationships/image" Target="../media/image10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sz="3600" dirty="0" smtClean="0"/>
              <a:t>EU Defence Rights Roadmap:</a:t>
            </a:r>
            <a:br>
              <a:rPr lang="en-GB" sz="3600" dirty="0" smtClean="0"/>
            </a:br>
            <a:r>
              <a:rPr lang="en-GB" sz="3600" dirty="0" smtClean="0"/>
              <a:t>Progress update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47500" lnSpcReduction="20000"/>
          </a:bodyPr>
          <a:lstStyle/>
          <a:p>
            <a:endParaRPr lang="en-GB" dirty="0" smtClean="0"/>
          </a:p>
          <a:p>
            <a:r>
              <a:rPr lang="en-GB" b="1" dirty="0" smtClean="0"/>
              <a:t>Libby McVeigh</a:t>
            </a:r>
          </a:p>
          <a:p>
            <a:r>
              <a:rPr lang="en-GB" b="1" dirty="0" smtClean="0"/>
              <a:t>Fair Trials</a:t>
            </a:r>
          </a:p>
          <a:p>
            <a:r>
              <a:rPr lang="en-GB" dirty="0" smtClean="0"/>
              <a:t>libby.mcveigh@fairtrials.net</a:t>
            </a:r>
          </a:p>
          <a:p>
            <a:r>
              <a:rPr lang="en-GB" dirty="0" smtClean="0"/>
              <a:t>@</a:t>
            </a:r>
            <a:r>
              <a:rPr lang="en-GB" dirty="0" err="1" smtClean="0"/>
              <a:t>libbymcv</a:t>
            </a:r>
            <a:endParaRPr lang="en-GB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3250985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6" name="Picture 5"/>
          <p:cNvPicPr/>
          <p:nvPr/>
        </p:nvPicPr>
        <p:blipFill>
          <a:blip r:embed="rId4"/>
          <a:stretch>
            <a:fillRect/>
          </a:stretch>
        </p:blipFill>
        <p:spPr>
          <a:xfrm>
            <a:off x="7236296" y="4456418"/>
            <a:ext cx="247650" cy="21602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2743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/>
          </a:bodyPr>
          <a:lstStyle/>
          <a:p>
            <a:pPr algn="just">
              <a:defRPr/>
            </a:pPr>
            <a:r>
              <a:rPr lang="en-GB" sz="1800" dirty="0" smtClean="0"/>
              <a:t>Right to access a lawyer throughout criminal proceedings, including: </a:t>
            </a:r>
          </a:p>
          <a:p>
            <a:pPr lvl="1" algn="just">
              <a:defRPr/>
            </a:pPr>
            <a:r>
              <a:rPr lang="en-GB" sz="1800" dirty="0" smtClean="0"/>
              <a:t>Before and during police questioning</a:t>
            </a:r>
          </a:p>
          <a:p>
            <a:pPr lvl="1" algn="just">
              <a:defRPr/>
            </a:pPr>
            <a:r>
              <a:rPr lang="en-GB" sz="1800" dirty="0" smtClean="0"/>
              <a:t>Upon carrying out of investigative/evidence-gathering acts</a:t>
            </a:r>
          </a:p>
          <a:p>
            <a:pPr lvl="1" algn="just">
              <a:defRPr/>
            </a:pPr>
            <a:r>
              <a:rPr lang="en-GB" sz="1800" dirty="0" smtClean="0"/>
              <a:t>Without undue delay after deprivation of liberty</a:t>
            </a:r>
          </a:p>
          <a:p>
            <a:pPr algn="just">
              <a:defRPr/>
            </a:pPr>
            <a:r>
              <a:rPr lang="en-GB" sz="1800" dirty="0"/>
              <a:t>Private </a:t>
            </a:r>
            <a:r>
              <a:rPr lang="en-GB" sz="1800" dirty="0" smtClean="0"/>
              <a:t>meetings and confidentiality</a:t>
            </a:r>
          </a:p>
          <a:p>
            <a:pPr algn="just">
              <a:defRPr/>
            </a:pPr>
            <a:r>
              <a:rPr lang="en-GB" sz="1800" dirty="0" smtClean="0"/>
              <a:t>Temporary derogations subject to conditions </a:t>
            </a:r>
          </a:p>
          <a:p>
            <a:pPr algn="just">
              <a:defRPr/>
            </a:pPr>
            <a:r>
              <a:rPr lang="en-GB" sz="1800" dirty="0" smtClean="0"/>
              <a:t>Rules on waiver</a:t>
            </a:r>
          </a:p>
          <a:p>
            <a:pPr algn="just">
              <a:defRPr/>
            </a:pPr>
            <a:r>
              <a:rPr lang="en-GB" sz="1800" dirty="0" smtClean="0"/>
              <a:t>European Arrest Warrant – dual representation</a:t>
            </a:r>
          </a:p>
          <a:p>
            <a:pPr algn="just">
              <a:defRPr/>
            </a:pPr>
            <a:r>
              <a:rPr lang="en-GB" sz="1800" dirty="0"/>
              <a:t>Right to inform/communicate with third person when deprived of liberty</a:t>
            </a:r>
          </a:p>
          <a:p>
            <a:pPr algn="just">
              <a:defRPr/>
            </a:pPr>
            <a:r>
              <a:rPr lang="en-GB" sz="1800" dirty="0"/>
              <a:t>Right to communicate with consular </a:t>
            </a:r>
            <a:r>
              <a:rPr lang="en-GB" sz="1800" dirty="0" smtClean="0"/>
              <a:t>officials</a:t>
            </a:r>
          </a:p>
          <a:p>
            <a:pPr algn="just">
              <a:defRPr/>
            </a:pPr>
            <a:r>
              <a:rPr lang="en-GB" sz="1800" dirty="0" smtClean="0"/>
              <a:t>Remedies</a:t>
            </a:r>
            <a:endParaRPr lang="en-GB" sz="1800" dirty="0"/>
          </a:p>
          <a:p>
            <a:pPr algn="just">
              <a:defRPr/>
            </a:pPr>
            <a:endParaRPr lang="en-GB" sz="2000" dirty="0" smtClean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Access to a Lawyer Directive</a:t>
            </a:r>
            <a:br>
              <a:rPr lang="en-GB" sz="2800" dirty="0" smtClean="0"/>
            </a:br>
            <a:r>
              <a:rPr lang="en-GB" sz="2800" dirty="0" smtClean="0"/>
              <a:t>2013/48/EU – Measure C1 + D</a:t>
            </a:r>
            <a:endParaRPr lang="en-GB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761258"/>
            <a:ext cx="2602913" cy="980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84215687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>
              <a:defRPr/>
            </a:pPr>
            <a:r>
              <a:rPr lang="en-GB" sz="2400" dirty="0" smtClean="0"/>
              <a:t>Proposal focusses on two main areas of concern:</a:t>
            </a:r>
          </a:p>
          <a:p>
            <a:pPr lvl="1" algn="just">
              <a:defRPr/>
            </a:pPr>
            <a:r>
              <a:rPr lang="en-GB" sz="2000" dirty="0"/>
              <a:t>Provisional legal aid for individuals deprived of liberty</a:t>
            </a:r>
          </a:p>
          <a:p>
            <a:pPr lvl="1" algn="just">
              <a:defRPr/>
            </a:pPr>
            <a:r>
              <a:rPr lang="en-GB" sz="2000" dirty="0"/>
              <a:t>Legal aid in EAW cases – issuing and executing </a:t>
            </a:r>
            <a:r>
              <a:rPr lang="en-GB" sz="2000" dirty="0" smtClean="0"/>
              <a:t>state</a:t>
            </a:r>
          </a:p>
          <a:p>
            <a:pPr algn="just">
              <a:defRPr/>
            </a:pPr>
            <a:endParaRPr lang="en-GB" sz="2400" dirty="0" smtClean="0"/>
          </a:p>
          <a:p>
            <a:pPr algn="just">
              <a:defRPr/>
            </a:pPr>
            <a:r>
              <a:rPr lang="en-GB" sz="2400" dirty="0" smtClean="0"/>
              <a:t>Accompanied </a:t>
            </a:r>
            <a:r>
              <a:rPr lang="en-GB" sz="2400" dirty="0"/>
              <a:t>by a more detailed Recommendation:</a:t>
            </a:r>
            <a:endParaRPr lang="en-GB" sz="1200" dirty="0"/>
          </a:p>
          <a:p>
            <a:pPr lvl="1" algn="just">
              <a:defRPr/>
            </a:pPr>
            <a:r>
              <a:rPr lang="en-GB" sz="2000" dirty="0"/>
              <a:t>Right to legal aid for all suspects and accused throughout criminal </a:t>
            </a:r>
            <a:r>
              <a:rPr lang="en-GB" sz="2000" dirty="0" smtClean="0"/>
              <a:t>proceedings</a:t>
            </a:r>
          </a:p>
          <a:p>
            <a:pPr lvl="1" algn="just">
              <a:defRPr/>
            </a:pPr>
            <a:r>
              <a:rPr lang="en-GB" sz="2000" dirty="0" smtClean="0"/>
              <a:t>Criteria for assessment – merits/means test</a:t>
            </a:r>
          </a:p>
          <a:p>
            <a:pPr lvl="1" algn="just">
              <a:defRPr/>
            </a:pPr>
            <a:r>
              <a:rPr lang="en-GB" sz="2000" dirty="0" smtClean="0"/>
              <a:t>Quality of legal assistance, including accreditation and training </a:t>
            </a:r>
            <a:endParaRPr lang="en-GB" sz="2400" dirty="0" smtClean="0"/>
          </a:p>
          <a:p>
            <a:pPr marL="109728" indent="0" algn="just">
              <a:buNone/>
              <a:defRPr/>
            </a:pPr>
            <a:endParaRPr lang="en-GB" sz="2400" dirty="0" smtClean="0"/>
          </a:p>
          <a:p>
            <a:pPr algn="just">
              <a:defRPr/>
            </a:pPr>
            <a:r>
              <a:rPr lang="en-GB" sz="2400" dirty="0" smtClean="0"/>
              <a:t>Negotiations underway</a:t>
            </a:r>
            <a:endParaRPr lang="en-GB" sz="1200" dirty="0"/>
          </a:p>
          <a:p>
            <a:pPr lvl="1" algn="just">
              <a:defRPr/>
            </a:pPr>
            <a:r>
              <a:rPr lang="en-GB" sz="2000" dirty="0" smtClean="0"/>
              <a:t>Council General Approach – even more limited</a:t>
            </a:r>
          </a:p>
          <a:p>
            <a:pPr lvl="1" algn="just">
              <a:defRPr/>
            </a:pPr>
            <a:r>
              <a:rPr lang="en-GB" sz="2000" dirty="0" smtClean="0"/>
              <a:t>European Parliament report - ambitious</a:t>
            </a:r>
            <a:endParaRPr lang="en-GB" sz="800" dirty="0" smtClean="0"/>
          </a:p>
          <a:p>
            <a:pPr lvl="1" algn="just">
              <a:defRPr/>
            </a:pPr>
            <a:endParaRPr lang="en-GB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Proposed Legal Aid Directive – Measure C2</a:t>
            </a:r>
            <a:endParaRPr lang="en-GB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761258"/>
            <a:ext cx="2602913" cy="980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17391796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7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124744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>
              <a:defRPr/>
            </a:pPr>
            <a:r>
              <a:rPr lang="en-GB" sz="2000" dirty="0" smtClean="0"/>
              <a:t>Special safeguards for child suspects and accused, including:</a:t>
            </a:r>
          </a:p>
          <a:p>
            <a:pPr lvl="1" algn="just">
              <a:defRPr/>
            </a:pPr>
            <a:r>
              <a:rPr lang="en-GB" sz="1700" dirty="0"/>
              <a:t>Involvement of parents/ other appropriate adults</a:t>
            </a:r>
          </a:p>
          <a:p>
            <a:pPr lvl="1" algn="just">
              <a:defRPr/>
            </a:pPr>
            <a:r>
              <a:rPr lang="en-GB" sz="1700" dirty="0"/>
              <a:t>Individual assessments and medical examinations</a:t>
            </a:r>
          </a:p>
          <a:p>
            <a:pPr lvl="1" algn="just">
              <a:defRPr/>
            </a:pPr>
            <a:r>
              <a:rPr lang="en-GB" sz="1700" dirty="0"/>
              <a:t>Mandatory legal representation</a:t>
            </a:r>
          </a:p>
          <a:p>
            <a:pPr lvl="1" algn="just">
              <a:defRPr/>
            </a:pPr>
            <a:r>
              <a:rPr lang="en-GB" sz="1700" dirty="0"/>
              <a:t>Audio-visual recording</a:t>
            </a:r>
          </a:p>
          <a:p>
            <a:pPr lvl="1" algn="just">
              <a:defRPr/>
            </a:pPr>
            <a:r>
              <a:rPr lang="en-GB" sz="1700" dirty="0"/>
              <a:t>Specific treatment in relation to detention</a:t>
            </a:r>
          </a:p>
          <a:p>
            <a:pPr lvl="1" algn="just">
              <a:defRPr/>
            </a:pPr>
            <a:r>
              <a:rPr lang="en-GB" sz="1700" dirty="0"/>
              <a:t>Protection of privacy </a:t>
            </a:r>
          </a:p>
          <a:p>
            <a:pPr lvl="1" algn="just">
              <a:defRPr/>
            </a:pPr>
            <a:r>
              <a:rPr lang="en-GB" sz="1700" dirty="0"/>
              <a:t>Attendance at trial</a:t>
            </a:r>
          </a:p>
          <a:p>
            <a:pPr lvl="1" algn="just">
              <a:defRPr/>
            </a:pPr>
            <a:endParaRPr lang="en-GB" sz="1200" dirty="0" smtClean="0"/>
          </a:p>
          <a:p>
            <a:pPr algn="just">
              <a:defRPr/>
            </a:pPr>
            <a:r>
              <a:rPr lang="en-GB" sz="2000" dirty="0"/>
              <a:t>Accompanied by Recommendation on vulnerable persons:</a:t>
            </a:r>
            <a:endParaRPr lang="en-GB" sz="1600" dirty="0"/>
          </a:p>
          <a:p>
            <a:pPr lvl="1" algn="just">
              <a:defRPr/>
            </a:pPr>
            <a:r>
              <a:rPr lang="en-GB" sz="1700" dirty="0"/>
              <a:t>Identification and presumption of vulnerability in some cases</a:t>
            </a:r>
          </a:p>
          <a:p>
            <a:pPr lvl="1" algn="just">
              <a:defRPr/>
            </a:pPr>
            <a:r>
              <a:rPr lang="en-GB" sz="1700" dirty="0"/>
              <a:t>Non-discrimination</a:t>
            </a:r>
          </a:p>
          <a:p>
            <a:pPr lvl="1" algn="just">
              <a:defRPr/>
            </a:pPr>
            <a:r>
              <a:rPr lang="en-GB" sz="1700" dirty="0"/>
              <a:t>Specific protections, including information, access to a lawyer, medical assistance, audio-visual recording, detention and privacy. </a:t>
            </a:r>
          </a:p>
          <a:p>
            <a:pPr algn="just">
              <a:defRPr/>
            </a:pPr>
            <a:endParaRPr lang="en-GB" sz="2000" dirty="0" smtClean="0"/>
          </a:p>
          <a:p>
            <a:pPr algn="just">
              <a:defRPr/>
            </a:pPr>
            <a:r>
              <a:rPr lang="en-GB" sz="2000" dirty="0" smtClean="0"/>
              <a:t>Negotiations underway. </a:t>
            </a:r>
            <a:endParaRPr lang="en-GB" sz="1700" dirty="0" smtClean="0"/>
          </a:p>
          <a:p>
            <a:pPr lvl="1" algn="just">
              <a:defRPr/>
            </a:pPr>
            <a:endParaRPr lang="en-GB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Proposed Children’s Directive – Measure E</a:t>
            </a:r>
            <a:endParaRPr lang="en-GB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761258"/>
            <a:ext cx="2602913" cy="980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7775808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4" dur="500" fill="hold"/>
                                        <p:tgtEl>
                                          <p:spTgt spid="2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7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8" dur="500" fill="hold"/>
                                        <p:tgtEl>
                                          <p:spTgt spid="2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en-GB" sz="2000" dirty="0" smtClean="0"/>
              <a:t>Clear guidance on how presumption of innocence should be protected:</a:t>
            </a:r>
          </a:p>
          <a:p>
            <a:pPr lvl="1" algn="just">
              <a:defRPr/>
            </a:pPr>
            <a:r>
              <a:rPr lang="en-GB" sz="2000" dirty="0"/>
              <a:t>Prohibition on public references to guilt before </a:t>
            </a:r>
            <a:r>
              <a:rPr lang="en-GB" sz="2000" dirty="0" smtClean="0"/>
              <a:t>conviction.</a:t>
            </a:r>
            <a:endParaRPr lang="en-GB" sz="2000" dirty="0"/>
          </a:p>
          <a:p>
            <a:pPr lvl="1" algn="just">
              <a:defRPr/>
            </a:pPr>
            <a:r>
              <a:rPr lang="en-GB" sz="2000" dirty="0"/>
              <a:t>Burden of proof (including reversal in limited circumstances) and standard of proof. </a:t>
            </a:r>
          </a:p>
          <a:p>
            <a:pPr lvl="1" algn="just">
              <a:defRPr/>
            </a:pPr>
            <a:r>
              <a:rPr lang="en-GB" sz="2000" dirty="0"/>
              <a:t>Right not to incriminate </a:t>
            </a:r>
            <a:r>
              <a:rPr lang="en-GB" sz="2000" dirty="0" smtClean="0"/>
              <a:t>oneself.</a:t>
            </a:r>
            <a:endParaRPr lang="en-GB" sz="2000" dirty="0"/>
          </a:p>
          <a:p>
            <a:pPr lvl="1" algn="just">
              <a:defRPr/>
            </a:pPr>
            <a:r>
              <a:rPr lang="en-GB" sz="2000" dirty="0"/>
              <a:t>Right to remain </a:t>
            </a:r>
            <a:r>
              <a:rPr lang="en-GB" sz="2000" dirty="0" smtClean="0"/>
              <a:t>silent, with drawing of inferences not permitted. </a:t>
            </a:r>
            <a:endParaRPr lang="en-GB" sz="2000" dirty="0"/>
          </a:p>
          <a:p>
            <a:pPr marL="109728" indent="0" algn="just">
              <a:buNone/>
              <a:defRPr/>
            </a:pPr>
            <a:endParaRPr lang="en-GB" sz="2400" dirty="0" smtClean="0"/>
          </a:p>
          <a:p>
            <a:pPr algn="just">
              <a:defRPr/>
            </a:pPr>
            <a:r>
              <a:rPr lang="en-GB" sz="2000" dirty="0" smtClean="0"/>
              <a:t>Right to be present at trial</a:t>
            </a:r>
          </a:p>
          <a:p>
            <a:pPr lvl="1" algn="just">
              <a:defRPr/>
            </a:pPr>
            <a:r>
              <a:rPr lang="en-GB" sz="2000" dirty="0" smtClean="0"/>
              <a:t>Circumstances in which absence of defendant is permitted.</a:t>
            </a:r>
          </a:p>
          <a:p>
            <a:pPr lvl="1" algn="just">
              <a:defRPr/>
            </a:pPr>
            <a:r>
              <a:rPr lang="en-GB" sz="2000" dirty="0" smtClean="0"/>
              <a:t>Right to re-trial following in absentia trial. </a:t>
            </a:r>
          </a:p>
          <a:p>
            <a:pPr marL="393192" lvl="1" indent="0" algn="just">
              <a:buNone/>
              <a:defRPr/>
            </a:pPr>
            <a:endParaRPr lang="en-GB" sz="2000" dirty="0" smtClean="0"/>
          </a:p>
          <a:p>
            <a:pPr algn="just">
              <a:defRPr/>
            </a:pPr>
            <a:r>
              <a:rPr lang="en-GB" sz="2000" dirty="0" smtClean="0"/>
              <a:t>Negotiations underway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Proposed Directive on Presumption of Innocence and Right to be Present at Trial</a:t>
            </a:r>
            <a:endParaRPr lang="en-GB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761258"/>
            <a:ext cx="2602913" cy="980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2316951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85000" lnSpcReduction="20000"/>
          </a:bodyPr>
          <a:lstStyle/>
          <a:p>
            <a:pPr algn="just">
              <a:defRPr/>
            </a:pPr>
            <a:r>
              <a:rPr lang="en-GB" sz="2000" dirty="0" smtClean="0"/>
              <a:t>Published in June 2011</a:t>
            </a:r>
          </a:p>
          <a:p>
            <a:pPr algn="just">
              <a:defRPr/>
            </a:pPr>
            <a:endParaRPr lang="en-GB" sz="2000" dirty="0" smtClean="0"/>
          </a:p>
          <a:p>
            <a:pPr algn="just">
              <a:defRPr/>
            </a:pPr>
            <a:r>
              <a:rPr lang="en-GB" sz="2000" dirty="0" smtClean="0"/>
              <a:t>Purpose – “to </a:t>
            </a:r>
            <a:r>
              <a:rPr lang="en-GB" sz="2000" dirty="0"/>
              <a:t>explore the extent to which detention </a:t>
            </a:r>
            <a:r>
              <a:rPr lang="en-GB" sz="2000" dirty="0" smtClean="0"/>
              <a:t>issues </a:t>
            </a:r>
            <a:r>
              <a:rPr lang="en-GB" sz="2000" dirty="0"/>
              <a:t>impact on mutual trust, and consequently on mutual recognition and judicial cooperation generally within the European </a:t>
            </a:r>
            <a:r>
              <a:rPr lang="en-GB" sz="2000" dirty="0" smtClean="0"/>
              <a:t>Union”</a:t>
            </a:r>
          </a:p>
          <a:p>
            <a:pPr algn="just">
              <a:defRPr/>
            </a:pPr>
            <a:endParaRPr lang="en-GB" sz="2000" dirty="0"/>
          </a:p>
          <a:p>
            <a:pPr algn="just">
              <a:defRPr/>
            </a:pPr>
            <a:r>
              <a:rPr lang="en-GB" sz="2000" dirty="0" smtClean="0"/>
              <a:t>Relevant MR Framework Decisions – EAW</a:t>
            </a:r>
            <a:r>
              <a:rPr lang="en-GB" sz="2000" dirty="0"/>
              <a:t>, </a:t>
            </a:r>
            <a:r>
              <a:rPr lang="en-GB" sz="2000" dirty="0" smtClean="0"/>
              <a:t>transfer </a:t>
            </a:r>
            <a:r>
              <a:rPr lang="en-GB" sz="2000" dirty="0"/>
              <a:t>of prisoners, mutual recognition of alternative sanctions and probation and the European Supervision Order. </a:t>
            </a:r>
            <a:endParaRPr lang="en-GB" sz="2000" dirty="0" smtClean="0"/>
          </a:p>
          <a:p>
            <a:pPr algn="just">
              <a:defRPr/>
            </a:pPr>
            <a:endParaRPr lang="en-GB" sz="2000" dirty="0" smtClean="0"/>
          </a:p>
          <a:p>
            <a:pPr algn="just">
              <a:defRPr/>
            </a:pPr>
            <a:r>
              <a:rPr lang="en-GB" sz="2000" dirty="0" smtClean="0"/>
              <a:t>21 Member States responded, and over 50 NGOs.</a:t>
            </a:r>
          </a:p>
          <a:p>
            <a:pPr marL="109728" indent="0" algn="just">
              <a:buNone/>
              <a:defRPr/>
            </a:pPr>
            <a:endParaRPr lang="en-GB" sz="2000" dirty="0" smtClean="0"/>
          </a:p>
          <a:p>
            <a:pPr algn="just">
              <a:defRPr/>
            </a:pPr>
            <a:r>
              <a:rPr lang="en-GB" sz="2000" dirty="0" smtClean="0"/>
              <a:t>Concerns regarding pre-trial detention recognised by NGOs and majority of Member State responses acknowledged problems and need for some form of action. </a:t>
            </a:r>
          </a:p>
          <a:p>
            <a:pPr algn="just">
              <a:defRPr/>
            </a:pPr>
            <a:endParaRPr lang="en-GB" sz="2000" dirty="0" smtClean="0"/>
          </a:p>
          <a:p>
            <a:pPr algn="just">
              <a:defRPr/>
            </a:pPr>
            <a:r>
              <a:rPr lang="en-GB" sz="2000" dirty="0" smtClean="0"/>
              <a:t>Impact Assessment on pre-trial detention legislation underway.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Green Paper on Detention – Measure F</a:t>
            </a:r>
            <a:endParaRPr lang="en-GB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761258"/>
            <a:ext cx="2602913" cy="980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717768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>
              <a:defRPr/>
            </a:pPr>
            <a:r>
              <a:rPr lang="en-GB" sz="2400" dirty="0" smtClean="0"/>
              <a:t>Increasing resistance of Member States to defence rights legislation – “zero-sum game”/ CJEU Opinion 2/13</a:t>
            </a:r>
          </a:p>
          <a:p>
            <a:pPr algn="just">
              <a:defRPr/>
            </a:pPr>
            <a:endParaRPr lang="en-GB" sz="2400" dirty="0" smtClean="0"/>
          </a:p>
          <a:p>
            <a:pPr algn="just">
              <a:defRPr/>
            </a:pPr>
            <a:r>
              <a:rPr lang="en-GB" sz="2400" dirty="0" smtClean="0"/>
              <a:t>Compromise drafting</a:t>
            </a:r>
          </a:p>
          <a:p>
            <a:pPr lvl="1" algn="just">
              <a:defRPr/>
            </a:pPr>
            <a:r>
              <a:rPr lang="en-GB" sz="2000" dirty="0" smtClean="0"/>
              <a:t>Member States have a lot of scope for interpretation</a:t>
            </a:r>
          </a:p>
          <a:p>
            <a:pPr lvl="1" algn="just">
              <a:defRPr/>
            </a:pPr>
            <a:r>
              <a:rPr lang="en-GB" sz="2000" dirty="0" smtClean="0"/>
              <a:t>Judicial remedies</a:t>
            </a:r>
          </a:p>
          <a:p>
            <a:pPr marL="393192" lvl="1" indent="0" algn="just">
              <a:buNone/>
              <a:defRPr/>
            </a:pPr>
            <a:endParaRPr lang="en-GB" sz="2000" dirty="0" smtClean="0"/>
          </a:p>
          <a:p>
            <a:pPr algn="just">
              <a:defRPr/>
            </a:pPr>
            <a:r>
              <a:rPr lang="en-GB" sz="2400" dirty="0" smtClean="0"/>
              <a:t>Implementation challenges</a:t>
            </a:r>
          </a:p>
          <a:p>
            <a:pPr lvl="1" algn="just">
              <a:defRPr/>
            </a:pPr>
            <a:r>
              <a:rPr lang="en-GB" sz="2000" dirty="0" smtClean="0"/>
              <a:t>LEAP network strategy – problem areas identified</a:t>
            </a:r>
          </a:p>
          <a:p>
            <a:pPr lvl="1" algn="just">
              <a:defRPr/>
            </a:pPr>
            <a:r>
              <a:rPr lang="en-GB" sz="2000" dirty="0" smtClean="0"/>
              <a:t>Non-implementation (including opt-outs)/ inadequate implementation</a:t>
            </a:r>
          </a:p>
          <a:p>
            <a:pPr lvl="1" algn="just">
              <a:defRPr/>
            </a:pPr>
            <a:r>
              <a:rPr lang="en-GB" sz="2000" dirty="0" smtClean="0"/>
              <a:t>Financial considerations</a:t>
            </a:r>
          </a:p>
          <a:p>
            <a:pPr lvl="1" algn="just">
              <a:defRPr/>
            </a:pPr>
            <a:r>
              <a:rPr lang="en-GB" sz="2000" dirty="0" smtClean="0"/>
              <a:t>Lack of awareness among key stakeholders, especially lawyers</a:t>
            </a:r>
          </a:p>
          <a:p>
            <a:pPr algn="just">
              <a:defRPr/>
            </a:pPr>
            <a:endParaRPr lang="en-GB" sz="2400" b="1" dirty="0" smtClean="0"/>
          </a:p>
          <a:p>
            <a:pPr algn="just">
              <a:defRPr/>
            </a:pPr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Notable </a:t>
            </a:r>
            <a:r>
              <a:rPr lang="en-GB" sz="2800" dirty="0"/>
              <a:t>c</a:t>
            </a:r>
            <a:r>
              <a:rPr lang="en-GB" sz="2800" dirty="0" smtClean="0"/>
              <a:t>hallenges</a:t>
            </a:r>
            <a:endParaRPr lang="en-GB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761258"/>
            <a:ext cx="2602913" cy="980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59256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2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lnSpcReduction="10000"/>
          </a:bodyPr>
          <a:lstStyle/>
          <a:p>
            <a:pPr algn="just">
              <a:defRPr/>
            </a:pPr>
            <a:r>
              <a:rPr lang="en-GB" sz="2400" dirty="0" smtClean="0"/>
              <a:t>Direct effect and duty of conforming interpretation of national law.</a:t>
            </a:r>
          </a:p>
          <a:p>
            <a:pPr algn="just">
              <a:defRPr/>
            </a:pPr>
            <a:endParaRPr lang="en-GB" sz="2400" dirty="0" smtClean="0"/>
          </a:p>
          <a:p>
            <a:pPr algn="just">
              <a:defRPr/>
            </a:pPr>
            <a:r>
              <a:rPr lang="en-GB" sz="2400" dirty="0" smtClean="0"/>
              <a:t>Role of national courts as driver of compliance – but lawyers must bring the ingredients!</a:t>
            </a:r>
          </a:p>
          <a:p>
            <a:pPr algn="just">
              <a:defRPr/>
            </a:pPr>
            <a:endParaRPr lang="en-GB" sz="2400" dirty="0" smtClean="0"/>
          </a:p>
          <a:p>
            <a:pPr algn="just">
              <a:defRPr/>
            </a:pPr>
            <a:r>
              <a:rPr lang="en-GB" sz="2400" dirty="0" smtClean="0"/>
              <a:t>Significant new role of CJEU – preliminary reference procedure and PPU. </a:t>
            </a:r>
          </a:p>
          <a:p>
            <a:pPr marL="109728" indent="0" algn="just">
              <a:buNone/>
              <a:defRPr/>
            </a:pPr>
            <a:endParaRPr lang="en-GB" sz="2400" dirty="0" smtClean="0"/>
          </a:p>
          <a:p>
            <a:pPr algn="just">
              <a:defRPr/>
            </a:pPr>
            <a:r>
              <a:rPr lang="en-GB" sz="2400" dirty="0" smtClean="0"/>
              <a:t>Commission oversight – infringement proceedings.</a:t>
            </a:r>
          </a:p>
          <a:p>
            <a:pPr algn="just">
              <a:defRPr/>
            </a:pPr>
            <a:endParaRPr lang="en-GB" sz="2400" dirty="0" smtClean="0"/>
          </a:p>
          <a:p>
            <a:pPr algn="just">
              <a:defRPr/>
            </a:pPr>
            <a:r>
              <a:rPr lang="en-GB" sz="2400" dirty="0" smtClean="0"/>
              <a:t>Informing the </a:t>
            </a:r>
            <a:r>
              <a:rPr lang="en-GB" sz="2400" dirty="0" err="1" smtClean="0"/>
              <a:t>ECtHR</a:t>
            </a:r>
            <a:r>
              <a:rPr lang="en-GB" sz="2400" dirty="0" smtClean="0"/>
              <a:t>.</a:t>
            </a:r>
          </a:p>
          <a:p>
            <a:pPr algn="just">
              <a:defRPr/>
            </a:pPr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Fulfilling the Roadmap’s Potential</a:t>
            </a:r>
            <a:endParaRPr lang="en-GB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761258"/>
            <a:ext cx="2602913" cy="980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070895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Thank you for listening!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>
                <a:hlinkClick r:id="rId3"/>
              </a:rPr>
              <a:t>l</a:t>
            </a:r>
            <a:r>
              <a:rPr lang="en-GB" dirty="0" smtClean="0">
                <a:hlinkClick r:id="rId3"/>
              </a:rPr>
              <a:t>ibby.mcveigh@fairtrials.net</a:t>
            </a:r>
            <a:endParaRPr lang="en-GB" dirty="0" smtClean="0"/>
          </a:p>
          <a:p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404664"/>
            <a:ext cx="3250985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16216" y="4149079"/>
            <a:ext cx="1800200" cy="3761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104361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The Roadmap: Background and Content</a:t>
            </a:r>
          </a:p>
          <a:p>
            <a:pPr marL="109728" indent="0">
              <a:buNone/>
            </a:pPr>
            <a:endParaRPr lang="en-GB" sz="2400" dirty="0" smtClean="0"/>
          </a:p>
          <a:p>
            <a:r>
              <a:rPr lang="en-GB" sz="2400" dirty="0" smtClean="0"/>
              <a:t>Achievements to date</a:t>
            </a:r>
          </a:p>
          <a:p>
            <a:endParaRPr lang="en-GB" sz="2400" dirty="0"/>
          </a:p>
          <a:p>
            <a:r>
              <a:rPr lang="en-GB" sz="2400" dirty="0" smtClean="0"/>
              <a:t>Notable challenges</a:t>
            </a:r>
          </a:p>
          <a:p>
            <a:endParaRPr lang="en-GB" sz="2400" dirty="0" smtClean="0"/>
          </a:p>
          <a:p>
            <a:r>
              <a:rPr lang="en-GB" sz="2400" dirty="0" smtClean="0"/>
              <a:t>Fulfilling the Roadmap’s potential</a:t>
            </a:r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Overview</a:t>
            </a:r>
            <a:endParaRPr lang="en-GB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761258"/>
            <a:ext cx="2602913" cy="980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741948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2400" dirty="0" smtClean="0"/>
              <a:t>1997 – Amsterdam Treaty: Increased criminal justice cooperation</a:t>
            </a:r>
          </a:p>
          <a:p>
            <a:endParaRPr lang="en-GB" sz="2400" dirty="0" smtClean="0"/>
          </a:p>
          <a:p>
            <a:r>
              <a:rPr lang="en-GB" sz="2400" dirty="0" smtClean="0"/>
              <a:t>1999 – Tampere Conclusions: Mutual recognition as ‘cornerstone of judicial cooperation’</a:t>
            </a:r>
          </a:p>
          <a:p>
            <a:endParaRPr lang="en-GB" sz="2400" dirty="0" smtClean="0"/>
          </a:p>
          <a:p>
            <a:r>
              <a:rPr lang="en-GB" sz="2400" dirty="0" smtClean="0"/>
              <a:t>2001 – Terror attacks of 9/11</a:t>
            </a:r>
          </a:p>
          <a:p>
            <a:endParaRPr lang="en-GB" sz="2400" dirty="0"/>
          </a:p>
          <a:p>
            <a:r>
              <a:rPr lang="en-GB" sz="2400" dirty="0" smtClean="0"/>
              <a:t>2002 – European Arrest Warrant: ‘Flagship’ mutual recognition instrument</a:t>
            </a:r>
          </a:p>
          <a:p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Background: </a:t>
            </a:r>
            <a:br>
              <a:rPr lang="en-GB" sz="2800" dirty="0" smtClean="0"/>
            </a:br>
            <a:r>
              <a:rPr lang="en-GB" sz="2800" dirty="0" smtClean="0"/>
              <a:t>Mutual recognition in criminal justice matters</a:t>
            </a:r>
            <a:endParaRPr lang="en-GB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761258"/>
            <a:ext cx="2602913" cy="980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70953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Content Placeholder 4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47864" y="1700808"/>
            <a:ext cx="2457624" cy="3700669"/>
          </a:xfrm>
        </p:spPr>
      </p:pic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Background: </a:t>
            </a:r>
            <a:br>
              <a:rPr lang="en-GB" sz="2800" dirty="0" smtClean="0"/>
            </a:br>
            <a:r>
              <a:rPr lang="en-GB" sz="2800" dirty="0" smtClean="0"/>
              <a:t>European Arrest Warrant in operation </a:t>
            </a:r>
            <a:endParaRPr lang="en-GB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761258"/>
            <a:ext cx="2602913" cy="980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39752" y="1383176"/>
            <a:ext cx="1736808" cy="24482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7" y="1638246"/>
            <a:ext cx="1797116" cy="2166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3862904"/>
            <a:ext cx="1987674" cy="186478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3890772"/>
            <a:ext cx="1989856" cy="17510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19872" y="2829041"/>
            <a:ext cx="2385728" cy="20048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015307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endParaRPr lang="en-GB" sz="2400" dirty="0" smtClean="0"/>
          </a:p>
          <a:p>
            <a:r>
              <a:rPr lang="en-GB" sz="2400" dirty="0" smtClean="0"/>
              <a:t>2003 – Green Paper on procedural defence rights</a:t>
            </a:r>
          </a:p>
          <a:p>
            <a:endParaRPr lang="en-GB" sz="2400" dirty="0" smtClean="0"/>
          </a:p>
          <a:p>
            <a:r>
              <a:rPr lang="en-GB" sz="2400" dirty="0" smtClean="0"/>
              <a:t>2004 – Hague Programme</a:t>
            </a:r>
          </a:p>
          <a:p>
            <a:endParaRPr lang="en-GB" sz="2400" dirty="0" smtClean="0"/>
          </a:p>
          <a:p>
            <a:r>
              <a:rPr lang="en-GB" sz="2400" dirty="0" smtClean="0"/>
              <a:t>2007 – Lisbon Treaty, Article 82(2)</a:t>
            </a:r>
          </a:p>
          <a:p>
            <a:endParaRPr lang="en-GB" sz="2400" dirty="0" smtClean="0"/>
          </a:p>
          <a:p>
            <a:r>
              <a:rPr lang="en-GB" sz="2400" dirty="0" smtClean="0"/>
              <a:t>2009 – Procedural Rights Roadmap adopted</a:t>
            </a:r>
          </a:p>
          <a:p>
            <a:pPr marL="109728" indent="0">
              <a:buNone/>
            </a:pPr>
            <a:endParaRPr lang="en-GB" sz="2400" dirty="0" smtClean="0"/>
          </a:p>
          <a:p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Background: </a:t>
            </a:r>
            <a:br>
              <a:rPr lang="en-GB" sz="2800" dirty="0" smtClean="0"/>
            </a:br>
            <a:r>
              <a:rPr lang="en-GB" sz="2800" dirty="0" smtClean="0"/>
              <a:t>Addressing the imbalance</a:t>
            </a:r>
            <a:endParaRPr lang="en-GB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761258"/>
            <a:ext cx="2602913" cy="980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242376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>
            <a:normAutofit fontScale="55000" lnSpcReduction="20000"/>
          </a:bodyPr>
          <a:lstStyle/>
          <a:p>
            <a:pPr marL="109728" indent="0" algn="just">
              <a:buNone/>
            </a:pPr>
            <a:endParaRPr lang="en-GB" sz="2500" i="1" dirty="0" smtClean="0"/>
          </a:p>
          <a:p>
            <a:pPr marL="109728" indent="0" algn="just">
              <a:buNone/>
            </a:pPr>
            <a:r>
              <a:rPr lang="en-GB" sz="2500" dirty="0" smtClean="0"/>
              <a:t>(</a:t>
            </a:r>
            <a:r>
              <a:rPr lang="en-GB" sz="2500" dirty="0"/>
              <a:t>10) - Discussions on procedural rights within the context of the European Union over the last few years have not led to any concrete results. However, </a:t>
            </a:r>
            <a:r>
              <a:rPr lang="en-GB" sz="2500" b="1" u="sng" dirty="0"/>
              <a:t>a lot of progress </a:t>
            </a:r>
            <a:r>
              <a:rPr lang="en-GB" sz="2500" dirty="0"/>
              <a:t>has been made in the area of judicial and police cooperation </a:t>
            </a:r>
            <a:r>
              <a:rPr lang="en-GB" sz="2500" b="1" u="sng" dirty="0"/>
              <a:t>on measures that facilitate prosecution</a:t>
            </a:r>
            <a:r>
              <a:rPr lang="en-GB" sz="2500" b="1" dirty="0"/>
              <a:t>. </a:t>
            </a:r>
            <a:r>
              <a:rPr lang="en-GB" sz="2500" b="1" u="sng" dirty="0"/>
              <a:t>It is now time to take action to improve the balance </a:t>
            </a:r>
            <a:r>
              <a:rPr lang="en-GB" sz="2500" dirty="0"/>
              <a:t>between these measures and the protection of procedural rights of the individual. Efforts should be deployed to </a:t>
            </a:r>
            <a:r>
              <a:rPr lang="en-GB" sz="2500" b="1" u="sng" dirty="0"/>
              <a:t>strengthen procedural guarantees</a:t>
            </a:r>
            <a:r>
              <a:rPr lang="en-GB" sz="2500" b="1" dirty="0"/>
              <a:t> </a:t>
            </a:r>
            <a:r>
              <a:rPr lang="en-GB" sz="2500" dirty="0"/>
              <a:t>and the respect of the rule of law in criminal proceedings, no matter where citizens decide to travel, study, work or live in the European Union</a:t>
            </a:r>
            <a:r>
              <a:rPr lang="en-GB" sz="2500" dirty="0" smtClean="0"/>
              <a:t>.</a:t>
            </a:r>
          </a:p>
          <a:p>
            <a:pPr marL="109728" indent="0" algn="just">
              <a:buNone/>
            </a:pPr>
            <a:endParaRPr lang="en-GB" sz="2500" dirty="0"/>
          </a:p>
          <a:p>
            <a:pPr marL="109728" indent="0" algn="just">
              <a:buNone/>
            </a:pPr>
            <a:r>
              <a:rPr lang="en-GB" sz="2500" dirty="0" smtClean="0"/>
              <a:t>(</a:t>
            </a:r>
            <a:r>
              <a:rPr lang="en-GB" sz="2500" dirty="0"/>
              <a:t>11) Bearing in mind the importance and complexity of these issues, it seems appropriate to address them in a </a:t>
            </a:r>
            <a:r>
              <a:rPr lang="en-GB" sz="2500" b="1" u="sng" dirty="0"/>
              <a:t>step-by-step approach, whilst ensuring overall consistency</a:t>
            </a:r>
            <a:r>
              <a:rPr lang="en-GB" sz="2500" dirty="0"/>
              <a:t>. By addressing future actions, one area at a time, focused attention can be paid to each individual measure, so as to enable problems to be identified and addressed in a way that will give added value to each measure</a:t>
            </a:r>
            <a:r>
              <a:rPr lang="en-GB" sz="2500" dirty="0" smtClean="0"/>
              <a:t>.</a:t>
            </a:r>
          </a:p>
          <a:p>
            <a:pPr marL="109728" indent="0" algn="just">
              <a:buNone/>
            </a:pPr>
            <a:endParaRPr lang="en-GB" sz="2500" dirty="0"/>
          </a:p>
          <a:p>
            <a:pPr marL="109728" indent="0" algn="just">
              <a:buNone/>
            </a:pPr>
            <a:r>
              <a:rPr lang="en-GB" sz="2500" dirty="0" smtClean="0"/>
              <a:t>(</a:t>
            </a:r>
            <a:r>
              <a:rPr lang="en-GB" sz="2500" dirty="0"/>
              <a:t>12) In view of the non-exhaustive nature of the catalogue of measures laid down in the Annex to this Resolution, the Council should also consider the </a:t>
            </a:r>
            <a:r>
              <a:rPr lang="en-GB" sz="2500" b="1" u="sng" dirty="0"/>
              <a:t>possibility of addressing the question of protection of procedural rights other than those listed in that catalogue</a:t>
            </a:r>
            <a:r>
              <a:rPr lang="en-GB" sz="2500" dirty="0" smtClean="0"/>
              <a:t>.</a:t>
            </a:r>
          </a:p>
          <a:p>
            <a:pPr marL="109728" indent="0" algn="just">
              <a:buNone/>
            </a:pPr>
            <a:endParaRPr lang="en-GB" sz="2500" dirty="0"/>
          </a:p>
          <a:p>
            <a:pPr marL="109728" indent="0" algn="just">
              <a:buNone/>
            </a:pPr>
            <a:r>
              <a:rPr lang="en-GB" sz="2500" dirty="0" smtClean="0"/>
              <a:t>(</a:t>
            </a:r>
            <a:r>
              <a:rPr lang="en-GB" sz="2500" dirty="0"/>
              <a:t>13) </a:t>
            </a:r>
            <a:r>
              <a:rPr lang="en-GB" sz="2500" dirty="0" smtClean="0"/>
              <a:t>Any </a:t>
            </a:r>
            <a:r>
              <a:rPr lang="en-GB" sz="2500" dirty="0"/>
              <a:t>new EU legislative acts in this field should be </a:t>
            </a:r>
            <a:r>
              <a:rPr lang="en-GB" sz="2500" b="1" u="sng" dirty="0"/>
              <a:t>consistent with the minimum standards set out by the Convention</a:t>
            </a:r>
            <a:r>
              <a:rPr lang="en-GB" sz="2500" dirty="0"/>
              <a:t>, as interpreted by the European Court of Human </a:t>
            </a:r>
            <a:r>
              <a:rPr lang="en-GB" sz="2500" dirty="0" smtClean="0"/>
              <a:t>Rights.</a:t>
            </a:r>
            <a:endParaRPr lang="en-GB" sz="2500" dirty="0"/>
          </a:p>
          <a:p>
            <a:pPr marL="109728" indent="0">
              <a:buNone/>
            </a:pPr>
            <a:endParaRPr lang="en-GB" sz="2400" dirty="0" smtClean="0"/>
          </a:p>
          <a:p>
            <a:pPr marL="109728" indent="0">
              <a:buNone/>
            </a:pPr>
            <a:endParaRPr lang="en-GB" sz="2400" dirty="0" smtClean="0"/>
          </a:p>
          <a:p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Roadmap rationale</a:t>
            </a:r>
            <a:endParaRPr lang="en-GB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761258"/>
            <a:ext cx="2602913" cy="980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771779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340768"/>
            <a:ext cx="8229600" cy="4525963"/>
          </a:xfrm>
        </p:spPr>
        <p:txBody>
          <a:bodyPr>
            <a:normAutofit fontScale="92500" lnSpcReduction="20000"/>
          </a:bodyPr>
          <a:lstStyle/>
          <a:p>
            <a:pPr algn="just">
              <a:defRPr/>
            </a:pPr>
            <a:r>
              <a:rPr lang="en-GB" sz="2400" b="1" dirty="0" smtClean="0"/>
              <a:t>Measure </a:t>
            </a:r>
            <a:r>
              <a:rPr lang="en-GB" sz="2400" b="1" dirty="0"/>
              <a:t>A:</a:t>
            </a:r>
            <a:r>
              <a:rPr lang="en-GB" sz="2400" dirty="0"/>
              <a:t> Interpretation and Translation</a:t>
            </a:r>
          </a:p>
          <a:p>
            <a:pPr algn="just">
              <a:defRPr/>
            </a:pPr>
            <a:endParaRPr lang="en-GB" sz="2400" dirty="0"/>
          </a:p>
          <a:p>
            <a:pPr algn="just">
              <a:defRPr/>
            </a:pPr>
            <a:r>
              <a:rPr lang="en-GB" sz="2400" b="1" dirty="0"/>
              <a:t>Measure B:</a:t>
            </a:r>
            <a:r>
              <a:rPr lang="en-GB" sz="2400" dirty="0"/>
              <a:t> Information on Rights and Information about the Charges</a:t>
            </a:r>
          </a:p>
          <a:p>
            <a:pPr algn="just">
              <a:defRPr/>
            </a:pPr>
            <a:endParaRPr lang="en-GB" sz="2400" dirty="0"/>
          </a:p>
          <a:p>
            <a:pPr algn="just">
              <a:defRPr/>
            </a:pPr>
            <a:r>
              <a:rPr lang="en-GB" sz="2400" b="1" dirty="0"/>
              <a:t>Measure C:</a:t>
            </a:r>
            <a:r>
              <a:rPr lang="en-GB" sz="2400" dirty="0"/>
              <a:t> Legal Advice and Legal Aid</a:t>
            </a:r>
          </a:p>
          <a:p>
            <a:pPr algn="just">
              <a:defRPr/>
            </a:pPr>
            <a:endParaRPr lang="en-GB" sz="2400" dirty="0"/>
          </a:p>
          <a:p>
            <a:pPr algn="just">
              <a:defRPr/>
            </a:pPr>
            <a:r>
              <a:rPr lang="en-GB" sz="2400" b="1" dirty="0"/>
              <a:t>Measure D:</a:t>
            </a:r>
            <a:r>
              <a:rPr lang="en-GB" sz="2400" dirty="0"/>
              <a:t> Communication with Relatives, Employers and Consular Authorities</a:t>
            </a:r>
          </a:p>
          <a:p>
            <a:pPr algn="just">
              <a:defRPr/>
            </a:pPr>
            <a:endParaRPr lang="en-GB" sz="2400" dirty="0"/>
          </a:p>
          <a:p>
            <a:pPr algn="just">
              <a:defRPr/>
            </a:pPr>
            <a:r>
              <a:rPr lang="en-GB" sz="2400" b="1" dirty="0"/>
              <a:t>Measure E:</a:t>
            </a:r>
            <a:r>
              <a:rPr lang="en-GB" sz="2400" dirty="0"/>
              <a:t> Special Safeguards for Suspected or Accused Persons who are Vulnerable</a:t>
            </a:r>
          </a:p>
          <a:p>
            <a:pPr algn="just">
              <a:defRPr/>
            </a:pPr>
            <a:endParaRPr lang="en-GB" sz="2400" dirty="0"/>
          </a:p>
          <a:p>
            <a:pPr algn="just">
              <a:defRPr/>
            </a:pPr>
            <a:r>
              <a:rPr lang="en-GB" sz="2400" b="1" dirty="0"/>
              <a:t>Measure F:</a:t>
            </a:r>
            <a:r>
              <a:rPr lang="en-GB" sz="2400" dirty="0"/>
              <a:t> A Green Paper on Pre-Trial Detention</a:t>
            </a:r>
          </a:p>
          <a:p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/>
              <a:t>EU Roadmap on Procedural Rights</a:t>
            </a: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761258"/>
            <a:ext cx="2602913" cy="980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430435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85000" lnSpcReduction="10000"/>
          </a:bodyPr>
          <a:lstStyle/>
          <a:p>
            <a:pPr algn="just">
              <a:defRPr/>
            </a:pPr>
            <a:r>
              <a:rPr lang="en-GB" sz="2000" dirty="0" smtClean="0"/>
              <a:t>Provision of quality of interpretation and translation</a:t>
            </a:r>
          </a:p>
          <a:p>
            <a:pPr algn="just">
              <a:defRPr/>
            </a:pPr>
            <a:endParaRPr lang="en-GB" sz="2000" dirty="0" smtClean="0"/>
          </a:p>
          <a:p>
            <a:pPr algn="just">
              <a:defRPr/>
            </a:pPr>
            <a:r>
              <a:rPr lang="en-GB" sz="2000" dirty="0" smtClean="0"/>
              <a:t>Free </a:t>
            </a:r>
            <a:r>
              <a:rPr lang="en-GB" sz="2000" dirty="0"/>
              <a:t>of </a:t>
            </a:r>
            <a:r>
              <a:rPr lang="en-GB" sz="2000" dirty="0" smtClean="0"/>
              <a:t>charge, and no clawback</a:t>
            </a:r>
          </a:p>
          <a:p>
            <a:pPr algn="just">
              <a:defRPr/>
            </a:pPr>
            <a:endParaRPr lang="en-GB" sz="2000" dirty="0" smtClean="0"/>
          </a:p>
          <a:p>
            <a:pPr algn="just">
              <a:defRPr/>
            </a:pPr>
            <a:r>
              <a:rPr lang="en-GB" sz="2000" dirty="0" smtClean="0"/>
              <a:t>Covers </a:t>
            </a:r>
            <a:r>
              <a:rPr lang="en-GB" sz="2000" dirty="0"/>
              <a:t>interpretation at proceedings before investigative and judicial authorities; during police questioning &amp; court hearings; and for meetings between suspect and lawyer related to questioning or hearing. </a:t>
            </a:r>
            <a:endParaRPr lang="en-GB" sz="2000" dirty="0" smtClean="0"/>
          </a:p>
          <a:p>
            <a:pPr algn="just">
              <a:defRPr/>
            </a:pPr>
            <a:endParaRPr lang="en-GB" sz="2000" dirty="0" smtClean="0"/>
          </a:p>
          <a:p>
            <a:pPr algn="just">
              <a:defRPr/>
            </a:pPr>
            <a:r>
              <a:rPr lang="en-GB" sz="2000" dirty="0" smtClean="0"/>
              <a:t>Translation </a:t>
            </a:r>
            <a:r>
              <a:rPr lang="en-GB" sz="2000" dirty="0"/>
              <a:t>of all </a:t>
            </a:r>
            <a:r>
              <a:rPr lang="en-GB" sz="2000" dirty="0" smtClean="0"/>
              <a:t>documents essential to enable exercise rights of defence and safeguard fairness of proceedings.</a:t>
            </a:r>
          </a:p>
          <a:p>
            <a:pPr algn="just">
              <a:defRPr/>
            </a:pPr>
            <a:endParaRPr lang="en-GB" sz="2000" dirty="0" smtClean="0"/>
          </a:p>
          <a:p>
            <a:pPr algn="just">
              <a:defRPr/>
            </a:pPr>
            <a:r>
              <a:rPr lang="en-GB" sz="2000" dirty="0" smtClean="0"/>
              <a:t>System </a:t>
            </a:r>
            <a:r>
              <a:rPr lang="en-GB" sz="2000" dirty="0"/>
              <a:t>must be in place for assessing language assistance </a:t>
            </a:r>
            <a:r>
              <a:rPr lang="en-GB" sz="2000" dirty="0" smtClean="0"/>
              <a:t>needs.</a:t>
            </a:r>
          </a:p>
          <a:p>
            <a:pPr algn="just">
              <a:defRPr/>
            </a:pPr>
            <a:endParaRPr lang="en-GB" sz="2000" dirty="0" smtClean="0"/>
          </a:p>
          <a:p>
            <a:pPr algn="just">
              <a:defRPr/>
            </a:pPr>
            <a:r>
              <a:rPr lang="en-GB" sz="2000" dirty="0" smtClean="0"/>
              <a:t>Mechanism </a:t>
            </a:r>
            <a:r>
              <a:rPr lang="en-GB" sz="2000" dirty="0"/>
              <a:t>must be in place for challenging (</a:t>
            </a:r>
            <a:r>
              <a:rPr lang="en-GB" sz="2000" dirty="0" err="1"/>
              <a:t>i</a:t>
            </a:r>
            <a:r>
              <a:rPr lang="en-GB" sz="2000" dirty="0"/>
              <a:t>) decision not to provide </a:t>
            </a:r>
            <a:r>
              <a:rPr lang="en-GB" sz="2000" dirty="0" err="1"/>
              <a:t>asssistance</a:t>
            </a:r>
            <a:r>
              <a:rPr lang="en-GB" sz="2000" dirty="0"/>
              <a:t>, and (ii) poor quality interpretation and </a:t>
            </a:r>
            <a:r>
              <a:rPr lang="en-GB" sz="2000" dirty="0" smtClean="0"/>
              <a:t>translation.</a:t>
            </a:r>
            <a:endParaRPr lang="en-GB" sz="20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Interpretation and Translation Directive </a:t>
            </a:r>
            <a:br>
              <a:rPr lang="en-GB" sz="2800" dirty="0" smtClean="0"/>
            </a:br>
            <a:r>
              <a:rPr lang="en-GB" sz="2800" dirty="0" smtClean="0"/>
              <a:t>2010/64/EU – Measure A</a:t>
            </a:r>
            <a:endParaRPr lang="en-GB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761258"/>
            <a:ext cx="2602913" cy="980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18051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2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67544" y="1556792"/>
            <a:ext cx="8229600" cy="4525963"/>
          </a:xfrm>
        </p:spPr>
        <p:txBody>
          <a:bodyPr>
            <a:normAutofit fontScale="92500" lnSpcReduction="10000"/>
          </a:bodyPr>
          <a:lstStyle/>
          <a:p>
            <a:pPr algn="just">
              <a:defRPr/>
            </a:pPr>
            <a:r>
              <a:rPr lang="en-GB" sz="2000" dirty="0" smtClean="0"/>
              <a:t>Provision of information about rights as soon as arrested through Letter of Rights – simple and accessible language/ translated where necessary.</a:t>
            </a:r>
          </a:p>
          <a:p>
            <a:pPr algn="just">
              <a:defRPr/>
            </a:pPr>
            <a:endParaRPr lang="en-GB" sz="2000" dirty="0" smtClean="0"/>
          </a:p>
          <a:p>
            <a:pPr algn="just">
              <a:defRPr/>
            </a:pPr>
            <a:r>
              <a:rPr lang="en-GB" sz="2000" dirty="0" smtClean="0"/>
              <a:t>Information about accusation and updates whenever any changes. </a:t>
            </a:r>
          </a:p>
          <a:p>
            <a:pPr algn="just">
              <a:defRPr/>
            </a:pPr>
            <a:endParaRPr lang="en-GB" sz="2000" dirty="0" smtClean="0"/>
          </a:p>
          <a:p>
            <a:pPr algn="just">
              <a:defRPr/>
            </a:pPr>
            <a:r>
              <a:rPr lang="en-GB" sz="2000" dirty="0"/>
              <a:t>Access to materials of the case</a:t>
            </a:r>
          </a:p>
          <a:p>
            <a:pPr lvl="1" algn="just">
              <a:defRPr/>
            </a:pPr>
            <a:r>
              <a:rPr lang="en-GB" sz="2000" dirty="0"/>
              <a:t>Where essential for challenging lawfulness of arrest or detention – no permitted derogation.</a:t>
            </a:r>
          </a:p>
          <a:p>
            <a:pPr lvl="1" algn="just">
              <a:defRPr/>
            </a:pPr>
            <a:r>
              <a:rPr lang="en-GB" sz="2000" dirty="0"/>
              <a:t>All material evidence in possession of </a:t>
            </a:r>
            <a:r>
              <a:rPr lang="en-GB" sz="2000" dirty="0" smtClean="0"/>
              <a:t>authorities “in sufficient time” </a:t>
            </a:r>
            <a:r>
              <a:rPr lang="en-GB" sz="2000" dirty="0"/>
              <a:t>– limited derogations permitted.</a:t>
            </a:r>
          </a:p>
          <a:p>
            <a:pPr algn="just">
              <a:defRPr/>
            </a:pPr>
            <a:endParaRPr lang="en-GB" sz="2000" dirty="0" smtClean="0"/>
          </a:p>
          <a:p>
            <a:pPr algn="just">
              <a:defRPr/>
            </a:pPr>
            <a:r>
              <a:rPr lang="en-GB" sz="2000" dirty="0" smtClean="0"/>
              <a:t>Right to challenge failure to provide information.</a:t>
            </a:r>
          </a:p>
          <a:p>
            <a:pPr algn="just">
              <a:defRPr/>
            </a:pPr>
            <a:endParaRPr lang="en-GB" sz="2400" dirty="0"/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2800" dirty="0" smtClean="0"/>
              <a:t>Right to Information Directive</a:t>
            </a:r>
            <a:br>
              <a:rPr lang="en-GB" sz="2800" dirty="0" smtClean="0"/>
            </a:br>
            <a:r>
              <a:rPr lang="en-GB" sz="2800" dirty="0" smtClean="0"/>
              <a:t>2012/13/EU – Measure B</a:t>
            </a:r>
            <a:endParaRPr lang="en-GB" sz="2800" dirty="0"/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72200" y="5761258"/>
            <a:ext cx="2602913" cy="98010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3571631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2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build="p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430</TotalTime>
  <Words>1184</Words>
  <Application>Microsoft Office PowerPoint</Application>
  <PresentationFormat>On-screen Show (4:3)</PresentationFormat>
  <Paragraphs>182</Paragraphs>
  <Slides>17</Slides>
  <Notes>17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Concourse</vt:lpstr>
      <vt:lpstr>EU Defence Rights Roadmap: Progress update</vt:lpstr>
      <vt:lpstr>Overview</vt:lpstr>
      <vt:lpstr>Background:  Mutual recognition in criminal justice matters</vt:lpstr>
      <vt:lpstr>Background:  European Arrest Warrant in operation </vt:lpstr>
      <vt:lpstr>Background:  Addressing the imbalance</vt:lpstr>
      <vt:lpstr>Roadmap rationale</vt:lpstr>
      <vt:lpstr>EU Roadmap on Procedural Rights</vt:lpstr>
      <vt:lpstr>Interpretation and Translation Directive  2010/64/EU – Measure A</vt:lpstr>
      <vt:lpstr>Right to Information Directive 2012/13/EU – Measure B</vt:lpstr>
      <vt:lpstr>Access to a Lawyer Directive 2013/48/EU – Measure C1 + D</vt:lpstr>
      <vt:lpstr>Proposed Legal Aid Directive – Measure C2</vt:lpstr>
      <vt:lpstr>Proposed Children’s Directive – Measure E</vt:lpstr>
      <vt:lpstr>Proposed Directive on Presumption of Innocence and Right to be Present at Trial</vt:lpstr>
      <vt:lpstr>Green Paper on Detention – Measure F</vt:lpstr>
      <vt:lpstr>Notable challenges</vt:lpstr>
      <vt:lpstr>Fulfilling the Roadmap’s Potential</vt:lpstr>
      <vt:lpstr>Thank you for listening!</vt:lpstr>
    </vt:vector>
  </TitlesOfParts>
  <Company>Utilize Customer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EU Defence Rights:  The right balance?</dc:title>
  <dc:creator>Libby McVeigh</dc:creator>
  <cp:lastModifiedBy>Libby McVeigh</cp:lastModifiedBy>
  <cp:revision>45</cp:revision>
  <cp:lastPrinted>2015-07-29T13:52:59Z</cp:lastPrinted>
  <dcterms:created xsi:type="dcterms:W3CDTF">2015-07-28T16:46:04Z</dcterms:created>
  <dcterms:modified xsi:type="dcterms:W3CDTF">2015-07-30T09:36:25Z</dcterms:modified>
</cp:coreProperties>
</file>